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5" r:id="rId2"/>
    <p:sldId id="316" r:id="rId3"/>
    <p:sldId id="320" r:id="rId4"/>
    <p:sldId id="310" r:id="rId5"/>
    <p:sldId id="315" r:id="rId6"/>
    <p:sldId id="313" r:id="rId7"/>
  </p:sldIdLst>
  <p:sldSz cx="12188825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111" d="100"/>
          <a:sy n="111" d="100"/>
        </p:scale>
        <p:origin x="594" y="9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10/15/2025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10/15/2025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10/15/2025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10/15/2025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10/15/2025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10/15/2025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10/15/2025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10/15/2025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10/15/2025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10/15/2025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10/15/2025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10/15/2025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Production Facility A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Monthly Revenue report – Aug 25’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Key KPIs (Aug 25’)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7453E9-4BBF-F14B-40A6-62013B7FFEFF}"/>
              </a:ext>
            </a:extLst>
          </p:cNvPr>
          <p:cNvSpPr txBox="1"/>
          <p:nvPr/>
        </p:nvSpPr>
        <p:spPr>
          <a:xfrm>
            <a:off x="912812" y="2565504"/>
            <a:ext cx="2590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XXXmil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algn="ctr"/>
            <a:endParaRPr lang="en-US" dirty="0">
              <a:latin typeface="Aptos" panose="020B0004020202020204" pitchFamily="34" charset="0"/>
            </a:endParaRPr>
          </a:p>
          <a:p>
            <a:pPr algn="ctr"/>
            <a:r>
              <a:rPr lang="en-US" sz="2000" dirty="0">
                <a:latin typeface="Aptos" panose="020B0004020202020204" pitchFamily="34" charset="0"/>
              </a:rPr>
              <a:t>Total Revenue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6751B1-AFF9-8498-0519-7DC47AC9BC94}"/>
              </a:ext>
            </a:extLst>
          </p:cNvPr>
          <p:cNvSpPr txBox="1"/>
          <p:nvPr/>
        </p:nvSpPr>
        <p:spPr>
          <a:xfrm>
            <a:off x="3884612" y="2565504"/>
            <a:ext cx="2590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XXXmil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algn="ctr"/>
            <a:endParaRPr lang="en-US" dirty="0">
              <a:latin typeface="Aptos" panose="020B0004020202020204" pitchFamily="34" charset="0"/>
            </a:endParaRPr>
          </a:p>
          <a:p>
            <a:pPr algn="ctr"/>
            <a:r>
              <a:rPr lang="en-US" sz="2000" dirty="0">
                <a:latin typeface="Aptos" panose="020B0004020202020204" pitchFamily="34" charset="0"/>
              </a:rPr>
              <a:t>Total Lots Sold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D99929-C432-ACE3-4A76-F95DE6B73FF4}"/>
              </a:ext>
            </a:extLst>
          </p:cNvPr>
          <p:cNvSpPr txBox="1"/>
          <p:nvPr/>
        </p:nvSpPr>
        <p:spPr>
          <a:xfrm>
            <a:off x="6856412" y="2567224"/>
            <a:ext cx="2590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XXXmil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algn="ctr"/>
            <a:endParaRPr lang="en-US" dirty="0">
              <a:latin typeface="Aptos" panose="020B0004020202020204" pitchFamily="34" charset="0"/>
            </a:endParaRPr>
          </a:p>
          <a:p>
            <a:pPr algn="ctr"/>
            <a:r>
              <a:rPr lang="en-US" sz="2000" dirty="0">
                <a:latin typeface="Aptos" panose="020B0004020202020204" pitchFamily="34" charset="0"/>
              </a:rPr>
              <a:t>Total Forecast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5CC738-B9E7-ABA8-A0CB-0D7856E5DAE6}"/>
              </a:ext>
            </a:extLst>
          </p:cNvPr>
          <p:cNvSpPr txBox="1"/>
          <p:nvPr/>
        </p:nvSpPr>
        <p:spPr>
          <a:xfrm>
            <a:off x="9598025" y="2529269"/>
            <a:ext cx="2590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XXXmil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algn="ctr"/>
            <a:endParaRPr lang="en-US" dirty="0">
              <a:latin typeface="Aptos" panose="020B0004020202020204" pitchFamily="34" charset="0"/>
            </a:endParaRPr>
          </a:p>
          <a:p>
            <a:pPr algn="ctr"/>
            <a:r>
              <a:rPr lang="en-US" sz="2000" dirty="0">
                <a:latin typeface="Aptos" panose="020B0004020202020204" pitchFamily="34" charset="0"/>
              </a:rPr>
              <a:t>Act vs Forecast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2B1074-1B89-C54F-44F6-12D7D5DDB5ED}"/>
              </a:ext>
            </a:extLst>
          </p:cNvPr>
          <p:cNvSpPr txBox="1"/>
          <p:nvPr/>
        </p:nvSpPr>
        <p:spPr>
          <a:xfrm>
            <a:off x="3351212" y="4648200"/>
            <a:ext cx="2590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ptos" panose="020B0004020202020204" pitchFamily="34" charset="0"/>
              </a:rPr>
              <a:t>XX%</a:t>
            </a:r>
          </a:p>
          <a:p>
            <a:pPr algn="ctr"/>
            <a:endParaRPr lang="en-US" dirty="0">
              <a:latin typeface="Aptos" panose="020B0004020202020204" pitchFamily="34" charset="0"/>
            </a:endParaRPr>
          </a:p>
          <a:p>
            <a:pPr algn="ctr"/>
            <a:r>
              <a:rPr lang="en-US" sz="2000" dirty="0">
                <a:latin typeface="Aptos" panose="020B0004020202020204" pitchFamily="34" charset="0"/>
              </a:rPr>
              <a:t>MoM Growth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D4507-2C97-7CF7-464C-F55FDFCEA0D7}"/>
              </a:ext>
            </a:extLst>
          </p:cNvPr>
          <p:cNvSpPr txBox="1"/>
          <p:nvPr/>
        </p:nvSpPr>
        <p:spPr>
          <a:xfrm>
            <a:off x="6253852" y="4648200"/>
            <a:ext cx="2590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XX%</a:t>
            </a:r>
          </a:p>
          <a:p>
            <a:pPr algn="ctr"/>
            <a:endParaRPr lang="en-US" dirty="0">
              <a:latin typeface="Aptos" panose="020B0004020202020204" pitchFamily="34" charset="0"/>
            </a:endParaRPr>
          </a:p>
          <a:p>
            <a:pPr algn="ctr"/>
            <a:r>
              <a:rPr lang="en-US" sz="2000" dirty="0">
                <a:latin typeface="Aptos" panose="020B0004020202020204" pitchFamily="34" charset="0"/>
              </a:rPr>
              <a:t>YoY Growth</a:t>
            </a:r>
          </a:p>
        </p:txBody>
      </p:sp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4A8F9-D8D4-F3AF-427F-D842682A7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46FF9-9134-12A2-0294-E7E4D6A60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KPIs (YTD)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2F49EB-2BCD-51D4-E482-CC96B97CA560}"/>
              </a:ext>
            </a:extLst>
          </p:cNvPr>
          <p:cNvSpPr txBox="1"/>
          <p:nvPr/>
        </p:nvSpPr>
        <p:spPr>
          <a:xfrm>
            <a:off x="1903412" y="2560336"/>
            <a:ext cx="2590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XXXb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algn="ctr"/>
            <a:endParaRPr lang="en-US" dirty="0">
              <a:latin typeface="Aptos" panose="020B0004020202020204" pitchFamily="34" charset="0"/>
            </a:endParaRPr>
          </a:p>
          <a:p>
            <a:pPr algn="ctr"/>
            <a:r>
              <a:rPr lang="en-US" sz="2000" dirty="0">
                <a:latin typeface="Aptos" panose="020B0004020202020204" pitchFamily="34" charset="0"/>
              </a:rPr>
              <a:t>Total Revenue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EBF1A-2097-6ABD-5D01-B452C5C763EE}"/>
              </a:ext>
            </a:extLst>
          </p:cNvPr>
          <p:cNvSpPr txBox="1"/>
          <p:nvPr/>
        </p:nvSpPr>
        <p:spPr>
          <a:xfrm>
            <a:off x="5174111" y="2560336"/>
            <a:ext cx="2590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XXXbn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algn="ctr"/>
            <a:endParaRPr lang="en-US" dirty="0">
              <a:latin typeface="Aptos" panose="020B0004020202020204" pitchFamily="34" charset="0"/>
            </a:endParaRPr>
          </a:p>
          <a:p>
            <a:pPr algn="ctr"/>
            <a:r>
              <a:rPr lang="en-US" sz="2000" dirty="0">
                <a:latin typeface="Aptos" panose="020B0004020202020204" pitchFamily="34" charset="0"/>
              </a:rPr>
              <a:t>Total Forecast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2BD7A-8B29-D5D4-6DDF-A8A384BF1D7F}"/>
              </a:ext>
            </a:extLst>
          </p:cNvPr>
          <p:cNvSpPr txBox="1"/>
          <p:nvPr/>
        </p:nvSpPr>
        <p:spPr>
          <a:xfrm>
            <a:off x="8664934" y="2560336"/>
            <a:ext cx="2590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XXXbn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algn="ctr"/>
            <a:endParaRPr lang="en-US" dirty="0">
              <a:latin typeface="Aptos" panose="020B0004020202020204" pitchFamily="34" charset="0"/>
            </a:endParaRPr>
          </a:p>
          <a:p>
            <a:pPr algn="ctr"/>
            <a:r>
              <a:rPr lang="en-US" sz="2000" dirty="0">
                <a:latin typeface="Aptos" panose="020B0004020202020204" pitchFamily="34" charset="0"/>
              </a:rPr>
              <a:t>Total Forecast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253043-DC33-75AE-6AD2-E9CCF6481DCD}"/>
              </a:ext>
            </a:extLst>
          </p:cNvPr>
          <p:cNvSpPr txBox="1"/>
          <p:nvPr/>
        </p:nvSpPr>
        <p:spPr>
          <a:xfrm>
            <a:off x="3275012" y="4640291"/>
            <a:ext cx="2590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XXX%</a:t>
            </a:r>
          </a:p>
          <a:p>
            <a:pPr algn="ctr"/>
            <a:endParaRPr lang="en-US" dirty="0">
              <a:latin typeface="Aptos" panose="020B0004020202020204" pitchFamily="34" charset="0"/>
            </a:endParaRPr>
          </a:p>
          <a:p>
            <a:pPr algn="ctr"/>
            <a:r>
              <a:rPr lang="en-US" sz="2000" dirty="0">
                <a:latin typeface="Aptos" panose="020B0004020202020204" pitchFamily="34" charset="0"/>
              </a:rPr>
              <a:t>Forecast Achievement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9B3D38-09C7-ED3B-765D-43FB41071716}"/>
              </a:ext>
            </a:extLst>
          </p:cNvPr>
          <p:cNvSpPr txBox="1"/>
          <p:nvPr/>
        </p:nvSpPr>
        <p:spPr>
          <a:xfrm>
            <a:off x="6780212" y="4783844"/>
            <a:ext cx="2590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XXX%</a:t>
            </a:r>
          </a:p>
          <a:p>
            <a:pPr algn="ctr"/>
            <a:endParaRPr lang="en-US" dirty="0">
              <a:latin typeface="Aptos" panose="020B0004020202020204" pitchFamily="34" charset="0"/>
            </a:endParaRPr>
          </a:p>
          <a:p>
            <a:pPr algn="ctr"/>
            <a:r>
              <a:rPr lang="en-US" sz="2000" dirty="0">
                <a:latin typeface="Aptos" panose="020B0004020202020204" pitchFamily="34" charset="0"/>
              </a:rPr>
              <a:t>YTD Growth</a:t>
            </a:r>
          </a:p>
        </p:txBody>
      </p:sp>
    </p:spTree>
    <p:extLst>
      <p:ext uri="{BB962C8B-B14F-4D97-AF65-F5344CB8AC3E}">
        <p14:creationId xmlns:p14="http://schemas.microsoft.com/office/powerpoint/2010/main" val="409726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revenue trend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Revenue vs forecast by Product</a:t>
            </a:r>
          </a:p>
        </p:txBody>
      </p:sp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Industry vs Product group</a:t>
            </a:r>
          </a:p>
        </p:txBody>
      </p:sp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2073</TotalTime>
  <Words>73</Words>
  <Application>Microsoft Office PowerPoint</Application>
  <PresentationFormat>Custom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Arial</vt:lpstr>
      <vt:lpstr>Corbel</vt:lpstr>
      <vt:lpstr>Digital Blue Tunnel 16x9</vt:lpstr>
      <vt:lpstr>Production Facility A</vt:lpstr>
      <vt:lpstr>Key KPIs (Aug 25’)</vt:lpstr>
      <vt:lpstr>Key KPIs (YTD)</vt:lpstr>
      <vt:lpstr>Monthly revenue trend</vt:lpstr>
      <vt:lpstr>Revenue vs forecast by Product</vt:lpstr>
      <vt:lpstr>Focus Industry vs Product group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Ангел Кънчев Петков</dc:creator>
  <cp:lastModifiedBy>Ангел Кънчев Петков</cp:lastModifiedBy>
  <cp:revision>4</cp:revision>
  <dcterms:created xsi:type="dcterms:W3CDTF">2025-10-15T05:24:27Z</dcterms:created>
  <dcterms:modified xsi:type="dcterms:W3CDTF">2025-10-16T15:57:51Z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